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  <a:srgbClr val="365FA8"/>
    <a:srgbClr val="EE833A"/>
    <a:srgbClr val="868686"/>
    <a:srgbClr val="3E6CC0"/>
    <a:srgbClr val="61953D"/>
    <a:srgbClr val="737373"/>
    <a:srgbClr val="EC7728"/>
    <a:srgbClr val="335A9F"/>
    <a:srgbClr val="86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91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095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80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20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012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1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2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953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492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41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5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4839-8B5E-4E01-A8B5-C1E48F27F82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6EB5-4DC7-4571-AE80-4CBC6F8E2F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9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374" y="2484783"/>
            <a:ext cx="10754139" cy="2355574"/>
          </a:xfr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hr-H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Potpore za očuvanje radnih mjesta 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 </a:t>
            </a:r>
            <a:r>
              <a:rPr lang="hr-H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djelatnostima pogođenima 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r-H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Koronavirusom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hr-H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COVID – 19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hr-H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Slika /slike/Djelokru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9" t="22168" r="19642" b="27288"/>
          <a:stretch/>
        </p:blipFill>
        <p:spPr bwMode="auto">
          <a:xfrm>
            <a:off x="327803" y="310550"/>
            <a:ext cx="2589129" cy="139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4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94180" y="675861"/>
            <a:ext cx="2394065" cy="2193957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 MJERE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440625" y="675861"/>
            <a:ext cx="8118584" cy="2193957"/>
          </a:xfrm>
          <a:prstGeom prst="rect">
            <a:avLst/>
          </a:prstGeom>
          <a:solidFill>
            <a:srgbClr val="365FA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Očuvanje radnih mjesta kod poslodavaca kojima je zbog posebne okolnosti uvjetovane </a:t>
            </a:r>
            <a:r>
              <a:rPr lang="hr-H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Koronavirusom</a:t>
            </a:r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-19) narušena gospodarska aktivnost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94180" y="3161608"/>
            <a:ext cx="2394065" cy="1261305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TRAJANJE MJERE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3440625" y="3161608"/>
            <a:ext cx="8118584" cy="1261305"/>
          </a:xfrm>
          <a:prstGeom prst="rect">
            <a:avLst/>
          </a:prstGeom>
          <a:solidFill>
            <a:srgbClr val="365FA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ožujka 2020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 dalje,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najduže do 3 mjeseca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94180" y="4714703"/>
            <a:ext cx="2394065" cy="129847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VISINA POTPORE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443395" y="4714703"/>
            <a:ext cx="8114400" cy="1298471"/>
          </a:xfrm>
          <a:prstGeom prst="rect">
            <a:avLst/>
          </a:prstGeom>
          <a:solidFill>
            <a:srgbClr val="365FA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3.250 kuna po radniku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3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676970" y="556591"/>
            <a:ext cx="10948379" cy="697324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CILJANE SKUPINE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676968" y="1411357"/>
            <a:ext cx="5518353" cy="4972524"/>
          </a:xfrm>
          <a:prstGeom prst="roundRect">
            <a:avLst>
              <a:gd name="adj" fmla="val 4874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 smtClean="0"/>
              <a:t>djelatnosti </a:t>
            </a:r>
            <a:r>
              <a:rPr lang="hr-HR" sz="2000" dirty="0"/>
              <a:t>pružanja smještaja te pripreme i usluživanja hrane i pića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prijevoza i skladištenja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poslodavci iz djelatnosti zdravstvenog turizma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radno - intenzivne djelatnosti unutar prerađivačke industrije - tekstil, odjeća, obuća, koža, drvo i namještaj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poslodavci koji ne mogu obavljati djelatnost sukladno Odlukama Stožera civilne zaštite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 smtClean="0"/>
              <a:t>drugi </a:t>
            </a:r>
            <a:r>
              <a:rPr lang="hr-HR" sz="2000" dirty="0"/>
              <a:t>poslodavci koji mogu dokazati utjecaj posebnih okolnosti.</a:t>
            </a:r>
          </a:p>
          <a:p>
            <a:pPr algn="ctr"/>
            <a:endParaRPr lang="hr-HR" sz="1200" dirty="0"/>
          </a:p>
        </p:txBody>
      </p:sp>
      <p:sp>
        <p:nvSpPr>
          <p:cNvPr id="6" name="Zaobljeni pravokutnik 5"/>
          <p:cNvSpPr/>
          <p:nvPr/>
        </p:nvSpPr>
        <p:spPr>
          <a:xfrm>
            <a:off x="8406640" y="1411357"/>
            <a:ext cx="3218710" cy="4972524"/>
          </a:xfrm>
          <a:prstGeom prst="roundRect">
            <a:avLst>
              <a:gd name="adj" fmla="val 5883"/>
            </a:avLst>
          </a:prstGeom>
          <a:solidFill>
            <a:srgbClr val="265F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/>
              <a:t>zaposleni </a:t>
            </a:r>
            <a:r>
              <a:rPr lang="hr-HR" sz="2000" dirty="0"/>
              <a:t>kod poslodavaca iz Prihvatljivih sektora i </a:t>
            </a:r>
            <a:r>
              <a:rPr lang="hr-HR" sz="2000" dirty="0" smtClean="0"/>
              <a:t>poslodavaca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/>
              <a:t>ne </a:t>
            </a:r>
            <a:r>
              <a:rPr lang="hr-HR" sz="2000" dirty="0"/>
              <a:t>uključuje vlasnike, suvlasnike, osnivače, članove uprave, direktore, prokuriste i sl., uz izuzeće poslodavaca kod kojih je zaposleno do 10 radnika i vlasnika </a:t>
            </a:r>
            <a:r>
              <a:rPr lang="hr-HR" sz="2000" dirty="0" smtClean="0"/>
              <a:t>obrta</a:t>
            </a:r>
            <a:endParaRPr lang="hr-HR" sz="2000" dirty="0"/>
          </a:p>
          <a:p>
            <a:pPr algn="ctr"/>
            <a:endParaRPr lang="hr-HR" sz="10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6782004" y="3187117"/>
            <a:ext cx="1435517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POSLODAVCI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782004" y="3713891"/>
            <a:ext cx="100005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RADNICI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trelica ulijevo 2"/>
          <p:cNvSpPr/>
          <p:nvPr/>
        </p:nvSpPr>
        <p:spPr>
          <a:xfrm>
            <a:off x="6384441" y="3192924"/>
            <a:ext cx="31805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ulijevo 7"/>
          <p:cNvSpPr/>
          <p:nvPr/>
        </p:nvSpPr>
        <p:spPr>
          <a:xfrm rot="10800000">
            <a:off x="7858880" y="3713891"/>
            <a:ext cx="380381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606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7" grpId="0" animBg="1"/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606287" y="614549"/>
            <a:ext cx="11012555" cy="762265"/>
          </a:xfrm>
          <a:prstGeom prst="round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KRITERIJI ZA ODABIR DODJELE </a:t>
            </a:r>
          </a:p>
        </p:txBody>
      </p:sp>
      <p:sp>
        <p:nvSpPr>
          <p:cNvPr id="2" name="Romb 1"/>
          <p:cNvSpPr/>
          <p:nvPr/>
        </p:nvSpPr>
        <p:spPr>
          <a:xfrm>
            <a:off x="606287" y="1636295"/>
            <a:ext cx="4303643" cy="4724748"/>
          </a:xfrm>
          <a:prstGeom prst="roundRect">
            <a:avLst>
              <a:gd name="adj" fmla="val 538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Opisati razloge zbog kojih se traži potpora za očuvanje radnih mjesta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Potkrijepiti dokazima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Potvrditi potpisanom Izjavom o točnosti podataka i razloga, a koju daju pod krivičnom i materijalnom odgovornošću</a:t>
            </a:r>
          </a:p>
        </p:txBody>
      </p:sp>
      <p:sp>
        <p:nvSpPr>
          <p:cNvPr id="8" name="Strelica udesno 7"/>
          <p:cNvSpPr/>
          <p:nvPr/>
        </p:nvSpPr>
        <p:spPr>
          <a:xfrm>
            <a:off x="5087392" y="2971800"/>
            <a:ext cx="1730851" cy="227606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Opisno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razlozi</a:t>
            </a:r>
            <a:endParaRPr lang="hr-HR" sz="2400" dirty="0"/>
          </a:p>
        </p:txBody>
      </p:sp>
      <p:sp>
        <p:nvSpPr>
          <p:cNvPr id="10" name="Šesterokut 9"/>
          <p:cNvSpPr/>
          <p:nvPr/>
        </p:nvSpPr>
        <p:spPr>
          <a:xfrm>
            <a:off x="6995706" y="3697357"/>
            <a:ext cx="4623136" cy="2663686"/>
          </a:xfrm>
          <a:prstGeom prst="roundRect">
            <a:avLst>
              <a:gd name="adj" fmla="val 6851"/>
            </a:avLst>
          </a:prstGeom>
          <a:solidFill>
            <a:srgbClr val="265F9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 prometa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Otkazivanje rezervacija, eventa, kongresa, seminara i sl.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Otkazivanje ugovornih poslova i narudžbi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Nemogućnost isporuke gotovih proizvoda ili ugovorenih i plaćenih sirovina, repromaterijala, strojeva, alata i sl.</a:t>
            </a:r>
          </a:p>
        </p:txBody>
      </p:sp>
      <p:sp>
        <p:nvSpPr>
          <p:cNvPr id="11" name="Šesterokut 10"/>
          <p:cNvSpPr/>
          <p:nvPr/>
        </p:nvSpPr>
        <p:spPr>
          <a:xfrm>
            <a:off x="6995705" y="1636295"/>
            <a:ext cx="4623137" cy="1971609"/>
          </a:xfrm>
          <a:prstGeom prst="roundRect">
            <a:avLst>
              <a:gd name="adj" fmla="val 7251"/>
            </a:avLst>
          </a:prstGeom>
          <a:solidFill>
            <a:srgbClr val="265F9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Nemogućnost novih narudžbi sirovina, repromaterijala, alata i strojeva neophodnih za rad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Poslodavac također navodi aktivnosti koje je poduzeo u svrhu očuvanja radnih mjesta</a:t>
            </a:r>
          </a:p>
        </p:txBody>
      </p:sp>
    </p:spTree>
    <p:extLst>
      <p:ext uri="{BB962C8B-B14F-4D97-AF65-F5344CB8AC3E}">
        <p14:creationId xmlns:p14="http://schemas.microsoft.com/office/powerpoint/2010/main" val="20411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529389" y="390850"/>
            <a:ext cx="3247481" cy="1788812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PREDAJA ZAHTJEVA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4045226" y="390850"/>
            <a:ext cx="7603431" cy="1788812"/>
          </a:xfrm>
          <a:prstGeom prst="roundRect">
            <a:avLst/>
          </a:prstGeom>
          <a:solidFill>
            <a:srgbClr val="3E6C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</a:t>
            </a:r>
            <a:endPara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mjera-orm.hzz.hr/predaja-zahtjeva</a:t>
            </a:r>
            <a:endParaRPr lang="hr-H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</a:t>
            </a:r>
            <a:b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nadležna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 HZZ-a prema sjedištu poslodavca</a:t>
            </a:r>
          </a:p>
          <a:p>
            <a:pPr algn="ctr"/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centar </a:t>
            </a:r>
            <a:r>
              <a:rPr lang="hr-H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01 6444 000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29389" y="3816626"/>
            <a:ext cx="3247481" cy="1391478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OBVEZE HZZ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045226" y="3816626"/>
            <a:ext cx="7603431" cy="1391478"/>
          </a:xfrm>
          <a:prstGeom prst="roundRect">
            <a:avLst/>
          </a:prstGeom>
          <a:solidFill>
            <a:srgbClr val="3E6C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Zaprimiti i obraditi zahtjev korisnika u roku od 10 dana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zaprimanja cjelokupne dokumentacije</a:t>
            </a:r>
          </a:p>
          <a:p>
            <a:pPr algn="ctr"/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Obavijestiti korisnika o odobrenom zahtjevu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potpisati ugovor o dodjeli sredstava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529389" y="5339156"/>
            <a:ext cx="3247481" cy="1105739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ISPLATA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4045226" y="5357191"/>
            <a:ext cx="7603435" cy="1087704"/>
          </a:xfrm>
          <a:prstGeom prst="roundRect">
            <a:avLst/>
          </a:prstGeom>
          <a:solidFill>
            <a:srgbClr val="3E6C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15. u mjesecu za prethodni mjesec</a:t>
            </a:r>
            <a:endPara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529389" y="2318810"/>
            <a:ext cx="3247481" cy="1358668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POTREBNA DOKUMENTACIJA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4045226" y="2318810"/>
            <a:ext cx="7603431" cy="1358668"/>
          </a:xfrm>
          <a:prstGeom prst="roundRect">
            <a:avLst/>
          </a:prstGeom>
          <a:solidFill>
            <a:srgbClr val="3E6C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Obrazac Zahtjeva s pripadajućim tablicama</a:t>
            </a:r>
          </a:p>
          <a:p>
            <a:pPr algn="ctr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Izjava o točnosti podataka i razloga za korištenje potpore</a:t>
            </a:r>
          </a:p>
        </p:txBody>
      </p:sp>
    </p:spTree>
    <p:extLst>
      <p:ext uri="{BB962C8B-B14F-4D97-AF65-F5344CB8AC3E}">
        <p14:creationId xmlns:p14="http://schemas.microsoft.com/office/powerpoint/2010/main" val="14487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288757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hr-H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7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334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sustava Office</vt:lpstr>
      <vt:lpstr>Potpore za očuvanje radnih mjesta  u djelatnostima pogođenima  Koronavirusom (COVID – 19)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Potpore za očuvanje radnih mjesta u djelatnostima pogođenima Koronavirusom (COVID – 19)</dc:title>
  <dc:creator>Vicko Mardešić</dc:creator>
  <cp:lastModifiedBy>Zvonimir Frka-Petešić</cp:lastModifiedBy>
  <cp:revision>20</cp:revision>
  <dcterms:created xsi:type="dcterms:W3CDTF">2020-03-23T10:59:37Z</dcterms:created>
  <dcterms:modified xsi:type="dcterms:W3CDTF">2020-03-24T08:26:14Z</dcterms:modified>
</cp:coreProperties>
</file>